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4"/>
  </p:notesMasterIdLst>
  <p:sldIdLst>
    <p:sldId id="340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37" r:id="rId64"/>
    <p:sldId id="338" r:id="rId65"/>
    <p:sldId id="339" r:id="rId66"/>
    <p:sldId id="332" r:id="rId67"/>
    <p:sldId id="333" r:id="rId68"/>
    <p:sldId id="334" r:id="rId69"/>
    <p:sldId id="335" r:id="rId70"/>
    <p:sldId id="336" r:id="rId71"/>
    <p:sldId id="320" r:id="rId72"/>
    <p:sldId id="319" r:id="rId73"/>
    <p:sldId id="318" r:id="rId74"/>
    <p:sldId id="328" r:id="rId75"/>
    <p:sldId id="327" r:id="rId76"/>
    <p:sldId id="326" r:id="rId77"/>
    <p:sldId id="325" r:id="rId78"/>
    <p:sldId id="324" r:id="rId79"/>
    <p:sldId id="323" r:id="rId80"/>
    <p:sldId id="322" r:id="rId81"/>
    <p:sldId id="321" r:id="rId82"/>
    <p:sldId id="341" r:id="rId83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14" autoAdjust="0"/>
    <p:restoredTop sz="82256" autoAdjust="0"/>
  </p:normalViewPr>
  <p:slideViewPr>
    <p:cSldViewPr snapToGrid="0">
      <p:cViewPr varScale="1">
        <p:scale>
          <a:sx n="94" d="100"/>
          <a:sy n="94" d="100"/>
        </p:scale>
        <p:origin x="14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-143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350CA0-9975-4BF2-84BE-2766FE8C3DF8}" type="datetimeFigureOut">
              <a:rPr lang="en-US" smtClean="0"/>
              <a:t>1/16/2021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D84AC5-461F-4876-812B-EA9B9984C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350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84AC5-461F-4876-812B-EA9B9984CC7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0188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The</a:t>
            </a:r>
            <a:r>
              <a:rPr lang="en-US" sz="1800" b="1" spc="-3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"Leaning</a:t>
            </a:r>
            <a:r>
              <a:rPr lang="en-US" sz="1800" b="1" spc="1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spc="-3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Tower"</a:t>
            </a:r>
            <a:r>
              <a:rPr lang="en-US" sz="1800" b="1" spc="-2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is</a:t>
            </a:r>
            <a:r>
              <a:rPr lang="en-US" sz="1800" b="1" spc="-2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</a:t>
            </a:r>
            <a:r>
              <a:rPr lang="en-US" sz="1800" b="1" spc="-4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raft</a:t>
            </a:r>
            <a:r>
              <a:rPr lang="en-US" sz="1800" b="1" spc="-4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cone</a:t>
            </a:r>
            <a:r>
              <a:rPr lang="en-US" sz="1800" b="1" spc="-1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covered</a:t>
            </a:r>
            <a:r>
              <a:rPr lang="en-US" sz="1800" b="1" spc="1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with</a:t>
            </a:r>
            <a:r>
              <a:rPr lang="en-US" sz="1800" b="1" spc="-1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aragonite -</a:t>
            </a:r>
            <a:r>
              <a:rPr lang="en-US" sz="1800" b="1" spc="-3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perha</a:t>
            </a:r>
            <a:r>
              <a:rPr lang="en-US" sz="1800" b="1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</a:t>
            </a:r>
            <a:r>
              <a:rPr lang="en-US" sz="1800" b="1" spc="-3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the</a:t>
            </a:r>
            <a:r>
              <a:rPr lang="en-US" sz="1800" b="1" spc="-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largest in</a:t>
            </a:r>
            <a:r>
              <a:rPr lang="en-US" sz="1800" b="1" spc="-2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the</a:t>
            </a:r>
            <a:r>
              <a:rPr lang="en-US" sz="1800" b="1" spc="-3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cave.</a:t>
            </a:r>
            <a:r>
              <a:rPr lang="en-US" sz="1800" b="1" dirty="0">
                <a:solidFill>
                  <a:srgbClr val="4B4B4B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It's</a:t>
            </a:r>
            <a:r>
              <a:rPr lang="en-US" sz="1800" b="1" spc="12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found</a:t>
            </a:r>
            <a:r>
              <a:rPr lang="en-US" sz="1800" b="1" spc="-1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in</a:t>
            </a:r>
            <a:r>
              <a:rPr lang="en-US" sz="1800" b="1" spc="-2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an</a:t>
            </a:r>
            <a:r>
              <a:rPr lang="en-US" sz="1800" b="1" spc="-2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old</a:t>
            </a:r>
            <a:r>
              <a:rPr lang="en-US" sz="1800" b="1" spc="-2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pool</a:t>
            </a:r>
            <a:r>
              <a:rPr lang="en-US" sz="1800" b="1" spc="-3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basin.</a:t>
            </a:r>
            <a:endParaRPr lang="en-US" sz="1800" b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84AC5-461F-4876-812B-EA9B9984CC7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7635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"Raft Cone Land" is a portion of the Western Borehole floored entirely with layers of calcite rafts and numerous raft</a:t>
            </a:r>
            <a:r>
              <a:rPr lang="en-US" sz="1800" b="1" spc="-8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cones.</a:t>
            </a:r>
            <a:endParaRPr lang="en-US" sz="1800" b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84AC5-461F-4876-812B-EA9B9984CC7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3389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The </a:t>
            </a:r>
            <a:r>
              <a:rPr lang="en-US" sz="1800" b="1" dirty="0" err="1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Huapache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Highway is one of the largest passages in the cave</a:t>
            </a:r>
            <a:r>
              <a:rPr lang="en-US" sz="1800" b="1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just beyond Hard Daze Night Hall, a</a:t>
            </a:r>
            <a:r>
              <a:rPr lang="en-US" sz="1800" b="1" spc="2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huge chamber</a:t>
            </a:r>
            <a:r>
              <a:rPr lang="en-US" sz="1800" b="1" dirty="0">
                <a:solidFill>
                  <a:srgbClr val="4B4B4B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en-US" sz="1800" b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84AC5-461F-4876-812B-EA9B9984CC7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517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After a mile of bone-dry passage, an active area is reached at the end of the Western Borehole: the Oasis, a receding pool</a:t>
            </a:r>
            <a:r>
              <a:rPr lang="en-US" sz="1800" b="1" spc="25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basin.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84AC5-461F-4876-812B-EA9B9984CC7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8160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Inside</a:t>
            </a:r>
            <a:r>
              <a:rPr lang="en-US" sz="1800" b="1" spc="9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the</a:t>
            </a:r>
            <a:r>
              <a:rPr lang="en-US" sz="1800" b="1" spc="7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Oasis</a:t>
            </a:r>
            <a:r>
              <a:rPr lang="en-US" sz="1800" b="1" spc="9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Pool</a:t>
            </a:r>
            <a:r>
              <a:rPr lang="en-US" sz="1800" b="1" spc="8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Room,</a:t>
            </a:r>
            <a:r>
              <a:rPr lang="en-US" sz="1800" b="1" spc="13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near</a:t>
            </a:r>
            <a:r>
              <a:rPr lang="en-US" sz="1800" b="1" spc="9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the</a:t>
            </a:r>
            <a:r>
              <a:rPr lang="en-US" sz="1800" b="1" spc="9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top</a:t>
            </a:r>
            <a:r>
              <a:rPr lang="en-US" sz="1800" b="1" spc="7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of</a:t>
            </a:r>
            <a:r>
              <a:rPr lang="en-US" sz="1800" b="1" spc="9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the</a:t>
            </a:r>
            <a:r>
              <a:rPr lang="en-US" sz="1800" b="1" spc="8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water</a:t>
            </a:r>
            <a:r>
              <a:rPr lang="en-US" sz="1800" b="1" spc="9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line.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84AC5-461F-4876-812B-EA9B9984CC7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6268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Little</a:t>
            </a:r>
            <a:r>
              <a:rPr lang="en-US" sz="1800" b="1" spc="-2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is</a:t>
            </a:r>
            <a:r>
              <a:rPr lang="en-US" sz="1800" b="1" spc="-2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left</a:t>
            </a:r>
            <a:r>
              <a:rPr lang="en-US" sz="1800" b="1" spc="-4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of</a:t>
            </a:r>
            <a:r>
              <a:rPr lang="en-US" sz="1800" b="1" spc="-3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the</a:t>
            </a:r>
            <a:r>
              <a:rPr lang="en-US" sz="1800" b="1" spc="-2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pool</a:t>
            </a:r>
            <a:r>
              <a:rPr lang="en-US" sz="1800" b="1" spc="-5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which</a:t>
            </a:r>
            <a:r>
              <a:rPr lang="en-US" sz="1800" b="1" spc="-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once</a:t>
            </a:r>
            <a:r>
              <a:rPr lang="en-US" sz="1800" b="1" spc="-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filled</a:t>
            </a:r>
            <a:r>
              <a:rPr lang="en-US" sz="1800" b="1" spc="-2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the</a:t>
            </a:r>
            <a:r>
              <a:rPr lang="en-US" sz="1800" b="1" spc="-3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Oasis</a:t>
            </a:r>
            <a:r>
              <a:rPr lang="en-US" sz="1800" b="1" spc="-1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Chamber,</a:t>
            </a:r>
            <a:r>
              <a:rPr lang="en-US" sz="1800" b="1" spc="4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but</a:t>
            </a:r>
            <a:r>
              <a:rPr lang="en-US" sz="1800" b="1" spc="-3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it’</a:t>
            </a:r>
            <a:r>
              <a:rPr lang="en-US" sz="1800" b="1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 a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welcome</a:t>
            </a:r>
            <a:r>
              <a:rPr lang="en-US" sz="1800" b="1" spc="3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source of</a:t>
            </a:r>
            <a:r>
              <a:rPr lang="en-US" sz="1800" b="1" spc="-3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water</a:t>
            </a:r>
            <a:r>
              <a:rPr lang="en-US" sz="1800" b="1" spc="1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for</a:t>
            </a:r>
            <a:r>
              <a:rPr lang="en-US" sz="1800" b="1" spc="-1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thirsty</a:t>
            </a:r>
            <a:r>
              <a:rPr lang="en-US" sz="1800" b="1" spc="4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caver.</a:t>
            </a:r>
            <a:r>
              <a:rPr lang="en-US" sz="1800" b="1" spc="1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Note</a:t>
            </a:r>
            <a:r>
              <a:rPr lang="en-US" sz="1800" b="1" spc="-2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orange</a:t>
            </a:r>
            <a:r>
              <a:rPr lang="en-US" sz="1800" b="1" spc="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mammillary</a:t>
            </a:r>
            <a:r>
              <a:rPr lang="en-US" sz="1800" b="1" spc="5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crusts.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84AC5-461F-4876-812B-EA9B9984CC7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2202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The Red Lake Passage is in the same vicinity as the Oasis</a:t>
            </a:r>
            <a:r>
              <a:rPr lang="en-US" sz="1800" b="1" dirty="0">
                <a:solidFill>
                  <a:srgbClr val="3A3A3A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Note </a:t>
            </a:r>
            <a:r>
              <a:rPr lang="en-US" sz="1800" b="1" spc="-4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the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5' long soda straw which extends directly into the</a:t>
            </a:r>
            <a:r>
              <a:rPr lang="en-US" sz="1800" b="1" spc="21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pool.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84AC5-461F-4876-812B-EA9B9984CC7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3771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South Winds, a complex of passage south of the Western Borehole, is noted for its impressive aragonite</a:t>
            </a:r>
            <a:r>
              <a:rPr lang="en-US" sz="1800" b="1" spc="6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bushes</a:t>
            </a:r>
            <a:r>
              <a:rPr lang="en-US" sz="1800" b="1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84AC5-461F-4876-812B-EA9B9984CC7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048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The Northwest Passage leads from the Western Borehole to Hudson Bay</a:t>
            </a:r>
            <a:r>
              <a:rPr lang="en-US" sz="1800" b="1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 call this area of the room the "Toasted</a:t>
            </a:r>
            <a:r>
              <a:rPr lang="en-US" sz="1800" b="1" spc="23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Marshmallows".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84AC5-461F-4876-812B-EA9B9984CC7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9563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These unusual </a:t>
            </a:r>
            <a:r>
              <a:rPr lang="en-US" sz="1800" b="1" dirty="0" err="1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mammillaries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are found in the Northwest Passage</a:t>
            </a:r>
            <a:r>
              <a:rPr lang="en-US" sz="1800" b="1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84AC5-461F-4876-812B-EA9B9984CC7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988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The 80' entrance drop to Lechuguilla and the room below had been known since the early 1900s, and were mined</a:t>
            </a:r>
            <a:r>
              <a:rPr lang="en-US" sz="1800" b="1" spc="2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for guano.</a:t>
            </a:r>
            <a:endParaRPr lang="en-US" sz="1800" b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84AC5-461F-4876-812B-EA9B9984CC7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8601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Spar City is a portion of the Northwest Passage entirely covered with large spar crystals</a:t>
            </a:r>
            <a:r>
              <a:rPr lang="en-US" sz="1800" b="1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Note the caver peering through the</a:t>
            </a:r>
            <a:r>
              <a:rPr lang="en-US" sz="1800" b="1" spc="-11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hole.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84AC5-461F-4876-812B-EA9B9984CC7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3241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Beyond Spar City, a series of ascents on flowstone led to the</a:t>
            </a:r>
            <a:r>
              <a:rPr lang="en-US" sz="1800" b="1" spc="-8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well</a:t>
            </a:r>
            <a:r>
              <a:rPr lang="en-US" sz="1800" b="1" spc="-6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d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ecorated “There Be Dragons</a:t>
            </a:r>
            <a:r>
              <a:rPr lang="en-US" sz="1800" b="1" spc="11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section”.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84AC5-461F-4876-812B-EA9B9984CC7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6909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The second arm of the cave discovered was accessed by Aprico</a:t>
            </a:r>
            <a:r>
              <a:rPr lang="en-US" sz="1800" b="1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 Pi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</a:t>
            </a:r>
            <a:r>
              <a:rPr lang="en-US" sz="1800" b="1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over 300' of ropework down a sloping rift.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84AC5-461F-4876-812B-EA9B9984CC7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9197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spc="-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Belo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w</a:t>
            </a:r>
            <a:r>
              <a:rPr lang="en-US" sz="1800" b="1" spc="8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spc="-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</a:t>
            </a:r>
            <a:r>
              <a:rPr lang="en-US" sz="1800" b="1" spc="3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rift</a:t>
            </a:r>
            <a:r>
              <a:rPr lang="en-US" sz="1800" b="1" spc="2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spc="-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ar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</a:t>
            </a:r>
            <a:r>
              <a:rPr lang="en-US" sz="1800" b="1" spc="2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</a:t>
            </a:r>
            <a:r>
              <a:rPr lang="en-US" sz="1800" b="1" spc="3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series</a:t>
            </a:r>
            <a:r>
              <a:rPr lang="en-US" sz="1800" b="1" spc="4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spc="-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o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f</a:t>
            </a:r>
            <a:r>
              <a:rPr lang="en-US" sz="1800" b="1" spc="2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spc="-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decorate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d</a:t>
            </a:r>
            <a:r>
              <a:rPr lang="en-US" sz="1800" b="1" spc="5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chambers</a:t>
            </a:r>
            <a:r>
              <a:rPr lang="en-US" sz="1800" b="1" spc="9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known</a:t>
            </a:r>
            <a:r>
              <a:rPr lang="en-US" sz="1800" b="1" spc="3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collecti</a:t>
            </a:r>
            <a:r>
              <a:rPr lang="en-US" sz="1800" b="1" spc="-1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vely as </a:t>
            </a:r>
            <a:r>
              <a:rPr lang="en-US" sz="1800" b="1" spc="-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Nirvana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r>
              <a:rPr lang="en-US" sz="1800" b="1" spc="8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spc="-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Thi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</a:t>
            </a:r>
            <a:r>
              <a:rPr lang="en-US" sz="1800" b="1" spc="3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spc="-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</a:t>
            </a:r>
            <a:r>
              <a:rPr lang="en-US" sz="1800" b="1" spc="3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spc="-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</a:t>
            </a:r>
            <a:r>
              <a:rPr lang="en-US" sz="1800" b="1" spc="2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spc="-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Emperor'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</a:t>
            </a:r>
            <a:r>
              <a:rPr lang="en-US" sz="1800" b="1" spc="9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spc="-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Chamber.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84AC5-461F-4876-812B-EA9B9984CC7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6635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The</a:t>
            </a:r>
            <a:r>
              <a:rPr lang="en-US" sz="1800" b="1" spc="8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Emperor</a:t>
            </a:r>
            <a:r>
              <a:rPr lang="en-US" sz="1800" b="1" spc="13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formation.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84AC5-461F-4876-812B-EA9B9984CC7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0233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Aragonite towers are strewn throughout the Great Beyond</a:t>
            </a:r>
            <a:r>
              <a:rPr lang="en-US" sz="1800" b="1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 large</a:t>
            </a:r>
            <a:r>
              <a:rPr lang="en-US" sz="1800" b="1" dirty="0">
                <a:solidFill>
                  <a:srgbClr val="BABABA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chamber marking the end of Nirvana and beginning the Near East.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84AC5-461F-4876-812B-EA9B9984CC7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1718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The Orange Bowl is a dry</a:t>
            </a:r>
            <a:r>
              <a:rPr lang="en-US" sz="1800" b="1" spc="-7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pool</a:t>
            </a:r>
            <a:r>
              <a:rPr lang="en-US" sz="1800" b="1" spc="-3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basin.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84AC5-461F-4876-812B-EA9B9984CC7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0233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Not all the lakes in Nirvana are dry. This is the Lake of the Blue Giants, named for its large submerged stalagmites, up to 12' tall.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84AC5-461F-4876-812B-EA9B9984CC7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5304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Submerged stalagmites in Lake of the Blue Giants, shot at a depth of ab</a:t>
            </a:r>
            <a:r>
              <a:rPr lang="en-US" sz="1800" b="1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o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ut 20'. Note the encrusted shelf-stone on the left, indicating former pool levels.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84AC5-461F-4876-812B-EA9B9984CC7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7852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Diving in nearby Stud Lake turned up these unique subaqueous helictites, about ten feet below the water's surface</a:t>
            </a:r>
            <a:r>
              <a:rPr lang="en-US" sz="1800" b="1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84AC5-461F-4876-812B-EA9B9984CC7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414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 series of digs by Colorado cavers broke through in 1986</a:t>
            </a:r>
            <a:r>
              <a:rPr lang="en-US" sz="1800" b="1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Entran</a:t>
            </a:r>
            <a:r>
              <a:rPr lang="en-US" sz="1800" b="1" dirty="0">
                <a:solidFill>
                  <a:srgbClr val="4B4B4B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 is now through this culvert, where 60 mph winds have been</a:t>
            </a:r>
            <a:r>
              <a:rPr lang="en-US" sz="1800" b="1" spc="11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recorded.</a:t>
            </a:r>
            <a:endParaRPr lang="en-US" sz="1800" b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84AC5-461F-4876-812B-EA9B9984CC7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1046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After traveling through Nirvana and the Near East</a:t>
            </a:r>
            <a:r>
              <a:rPr lang="en-US" sz="1800" b="1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 200' ascent leads to the top of the </a:t>
            </a:r>
            <a:r>
              <a:rPr lang="en-US" sz="1800" b="1" dirty="0" err="1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Aragonitemare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and the Far East.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84AC5-461F-4876-812B-EA9B9984CC7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6725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spc="-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</a:t>
            </a:r>
            <a:r>
              <a:rPr lang="en-US" sz="1800" b="1" spc="3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spc="-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to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</a:t>
            </a:r>
            <a:r>
              <a:rPr lang="en-US" sz="1800" b="1" spc="2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spc="-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o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f</a:t>
            </a:r>
            <a:r>
              <a:rPr lang="en-US" sz="1800" b="1" spc="2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spc="-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</a:t>
            </a:r>
            <a:r>
              <a:rPr lang="en-US" sz="1800" b="1" spc="2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spc="-5" dirty="0" err="1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Aragonitemare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,</a:t>
            </a:r>
            <a:r>
              <a:rPr lang="en-US" sz="1800" b="1" spc="2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spc="-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lik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</a:t>
            </a:r>
            <a:r>
              <a:rPr lang="en-US" sz="1800" b="1" spc="3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much</a:t>
            </a:r>
            <a:r>
              <a:rPr lang="en-US" sz="1800" b="1" spc="4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spc="-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o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f</a:t>
            </a:r>
            <a:r>
              <a:rPr lang="en-US" sz="1800" b="1" spc="2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spc="-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</a:t>
            </a:r>
            <a:r>
              <a:rPr lang="en-US" sz="1800" b="1" spc="2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spc="-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Fa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r</a:t>
            </a:r>
            <a:r>
              <a:rPr lang="en-US" sz="1800" b="1" spc="5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spc="-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East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,</a:t>
            </a:r>
            <a:r>
              <a:rPr lang="en-US" sz="1800" b="1" spc="7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spc="-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</a:t>
            </a:r>
            <a:r>
              <a:rPr lang="en-US" sz="1800" b="1" spc="3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spc="-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wel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l</a:t>
            </a:r>
            <a:r>
              <a:rPr lang="en-US" sz="1800" b="1" spc="1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spc="-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decorated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84AC5-461F-4876-812B-EA9B9984CC7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0006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</a:t>
            </a:r>
            <a:r>
              <a:rPr lang="en-US" sz="1800" b="1" spc="6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major</a:t>
            </a:r>
            <a:r>
              <a:rPr lang="en-US" sz="1800" b="1" spc="8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chamber</a:t>
            </a:r>
            <a:r>
              <a:rPr lang="en-US" sz="1800" b="1" spc="15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in</a:t>
            </a:r>
            <a:r>
              <a:rPr lang="en-US" sz="1800" b="1" spc="4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the</a:t>
            </a:r>
            <a:r>
              <a:rPr lang="en-US" sz="1800" b="1" spc="6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Far</a:t>
            </a:r>
            <a:r>
              <a:rPr lang="en-US" sz="1800" b="1" spc="7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East</a:t>
            </a:r>
            <a:r>
              <a:rPr lang="en-US" sz="1800" b="1" spc="6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is</a:t>
            </a:r>
            <a:r>
              <a:rPr lang="en-US" sz="1800" b="1" spc="7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the</a:t>
            </a:r>
            <a:r>
              <a:rPr lang="en-US" sz="1800" b="1" spc="6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Land</a:t>
            </a:r>
            <a:r>
              <a:rPr lang="en-US" sz="1800" b="1" spc="6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of</a:t>
            </a:r>
            <a:r>
              <a:rPr lang="en-US" sz="1800" b="1" spc="8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Fire</a:t>
            </a:r>
            <a:r>
              <a:rPr lang="en-US" sz="1800" b="1" spc="5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and</a:t>
            </a:r>
            <a:r>
              <a:rPr lang="en-US" sz="1800" b="1" spc="5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Ice.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84AC5-461F-4876-812B-EA9B9984CC7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9090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Beyond Fire and Ice, a major trunk passage called Glacier Way leads to Grand Guadalupe camp.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84AC5-461F-4876-812B-EA9B9984CC7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1280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 side passage off Glacier Way leads to Bryce Canyon, where acidic waters have carved impressive </a:t>
            </a:r>
            <a:r>
              <a:rPr lang="en-US" sz="1800" b="1" dirty="0" err="1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rillenkarren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84AC5-461F-4876-812B-EA9B9984CC7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4449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One of the most impressive aragonite bushes is found in the Far </a:t>
            </a:r>
            <a:r>
              <a:rPr lang="en-US" sz="1800" b="1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ast. The "plate" is remarkably two dimensional and almost 2' high.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84AC5-461F-4876-812B-EA9B9984CC7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1139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Just beyond the Far East camp, a gypsum-lined passage leads into dry pool bas</a:t>
            </a:r>
            <a:r>
              <a:rPr lang="en-US" sz="1800" b="1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ns</a:t>
            </a:r>
            <a:r>
              <a:rPr lang="en-US" sz="1800" b="1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84AC5-461F-4876-812B-EA9B9984CC7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10301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Donald Davis admires aragonite bushes on red </a:t>
            </a:r>
            <a:r>
              <a:rPr lang="en-US" sz="1800" b="1" dirty="0" err="1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shelfstone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in the </a:t>
            </a:r>
            <a:r>
              <a:rPr lang="en-US" sz="1800" b="1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ry pool bas</a:t>
            </a:r>
            <a:r>
              <a:rPr lang="en-US" sz="1800" b="1" dirty="0">
                <a:solidFill>
                  <a:srgbClr val="4B4B4B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ns</a:t>
            </a:r>
            <a:r>
              <a:rPr lang="en-US" sz="1800" b="1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84AC5-461F-4876-812B-EA9B9984CC7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73283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 rare form of "feathered" aragonite in the</a:t>
            </a:r>
            <a:r>
              <a:rPr lang="en-US" sz="1800" b="1" spc="-10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Far</a:t>
            </a:r>
            <a:r>
              <a:rPr lang="en-US" sz="1800" b="1" spc="-2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East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84AC5-461F-4876-812B-EA9B9984CC7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80464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Gypsum crystals in the</a:t>
            </a:r>
            <a:r>
              <a:rPr lang="en-US" sz="1800" b="1" spc="14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Far</a:t>
            </a:r>
            <a:r>
              <a:rPr lang="en-US" sz="1800" b="1" spc="2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East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84AC5-461F-4876-812B-EA9B9984CC7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397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Deep secrets, in the Western Branch, was the first arm of the cave</a:t>
            </a:r>
            <a:r>
              <a:rPr lang="en-US" sz="1800" b="1" dirty="0">
                <a:solidFill>
                  <a:srgbClr val="BABABA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explored </a:t>
            </a:r>
            <a:r>
              <a:rPr lang="en-US" sz="1800" b="1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These planar </a:t>
            </a:r>
            <a:r>
              <a:rPr lang="en-US" sz="1800" b="1" dirty="0" err="1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coralloids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mark the entrance to Deep Sea</a:t>
            </a:r>
            <a:r>
              <a:rPr lang="en-US" sz="1800" b="1" spc="-8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camp</a:t>
            </a:r>
            <a:r>
              <a:rPr lang="en-US" sz="1800" b="1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en-US" sz="1800" b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84AC5-461F-4876-812B-EA9B9984CC7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93237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The Swinging Soda Straw Room in the</a:t>
            </a:r>
            <a:r>
              <a:rPr lang="en-US" sz="1800" b="1" spc="5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Far</a:t>
            </a:r>
            <a:r>
              <a:rPr lang="en-US" sz="1800" b="1" spc="4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East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84AC5-461F-4876-812B-EA9B9984CC7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44362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 err="1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Shelfstone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on a dry pool basin in Boundary Waters</a:t>
            </a:r>
            <a:r>
              <a:rPr lang="en-US" sz="1800" b="1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Far East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84AC5-461F-4876-812B-EA9B9984CC7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0558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The third and most spectacular arm of the cave, the F-survey</a:t>
            </a:r>
            <a:r>
              <a:rPr lang="en-US" sz="1800" b="1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is r</a:t>
            </a:r>
            <a:r>
              <a:rPr lang="en-US" sz="1800" b="1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ached by a series of drops ending at Lake </a:t>
            </a:r>
            <a:r>
              <a:rPr lang="en-US" sz="1800" b="1" dirty="0" err="1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Lebarge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84AC5-461F-4876-812B-EA9B9984CC7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22430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On the far side of Lake </a:t>
            </a:r>
            <a:r>
              <a:rPr lang="en-US" sz="1800" b="1" dirty="0" err="1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Lebarge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is this aragonite-encrusted column.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84AC5-461F-4876-812B-EA9B9984CC7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4491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Separated from Lake </a:t>
            </a:r>
            <a:r>
              <a:rPr lang="en-US" b="1" dirty="0" err="1"/>
              <a:t>Lebarge</a:t>
            </a:r>
            <a:r>
              <a:rPr lang="en-US" b="1" dirty="0"/>
              <a:t> by a huge boulder is a smaller lake </a:t>
            </a:r>
            <a:r>
              <a:rPr lang="en-US" b="1" dirty="0" err="1"/>
              <a:t>Chandelar</a:t>
            </a:r>
            <a:r>
              <a:rPr lang="en-US" b="1" dirty="0"/>
              <a:t>. Here a caver dips drinking water from the lake.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84AC5-461F-4876-812B-EA9B9984CC7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91026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The Yellow Brick Road is an orange flowstone cascade extending hundreds of feet.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84AC5-461F-4876-812B-EA9B9984CC7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5963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The </a:t>
            </a:r>
            <a:r>
              <a:rPr lang="en-US" sz="1800" b="1" dirty="0" err="1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Lebarge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Borehole is a gypsum-lined passage paralleling the Yellow Brick Road</a:t>
            </a:r>
            <a:r>
              <a:rPr lang="en-US" sz="1800" b="1" dirty="0">
                <a:solidFill>
                  <a:srgbClr val="3B3B3B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84AC5-461F-4876-812B-EA9B9984CC7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04662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The Chandelier Ballroom is the first large chamber beyond the Borehole. Some of the chandeliers are over 15' long, ending in selenite crystals.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84AC5-461F-4876-812B-EA9B9984CC7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25413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There are several clusters of chandeliers in the room. This cluster lacks the large sprays of selenite crystals at the tip.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84AC5-461F-4876-812B-EA9B9984CC7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1261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This</a:t>
            </a:r>
            <a:r>
              <a:rPr lang="en-US" sz="1800" b="1" spc="-5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is</a:t>
            </a:r>
            <a:r>
              <a:rPr lang="en-US" sz="1800" b="1" spc="-6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another</a:t>
            </a:r>
            <a:r>
              <a:rPr lang="en-US" sz="1800" b="1" spc="-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cluster</a:t>
            </a:r>
            <a:r>
              <a:rPr lang="en-US" sz="1800" b="1" spc="-1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of</a:t>
            </a:r>
            <a:r>
              <a:rPr lang="en-US" sz="1800" b="1" spc="-5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chandeliers</a:t>
            </a:r>
            <a:r>
              <a:rPr lang="en-US" sz="1800" b="1" spc="2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which</a:t>
            </a:r>
            <a:r>
              <a:rPr lang="en-US" sz="1800" b="1" spc="-3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have</a:t>
            </a:r>
            <a:r>
              <a:rPr lang="en-US" sz="1800" b="1" spc="-2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formed</a:t>
            </a:r>
            <a:r>
              <a:rPr lang="en-US" sz="1800" b="1" spc="-3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columns.</a:t>
            </a:r>
            <a:endParaRPr lang="en-US" sz="1800" b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84AC5-461F-4876-812B-EA9B9984CC7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5444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 err="1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Mammalaries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or cave clouds are found in many parts of the cave, in old pool basins. These orange ones are above Lake</a:t>
            </a:r>
            <a:r>
              <a:rPr lang="en-US" sz="1800" b="1" spc="22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Louise.</a:t>
            </a:r>
            <a:endParaRPr lang="en-US" sz="1800" b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84AC5-461F-4876-812B-EA9B9984CC7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99030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 larger-scale view of the lower end of the </a:t>
            </a:r>
            <a:r>
              <a:rPr lang="en-US" b="1" dirty="0" err="1"/>
              <a:t>Chanelier</a:t>
            </a:r>
            <a:r>
              <a:rPr lang="en-US" b="1" dirty="0"/>
              <a:t> Ballroom, taken from high and to the right of the group in #47. Note the two cavers for scale.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84AC5-461F-4876-812B-EA9B9984CC7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23382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/>
              <a:t>A fifteen-minute trip from the Ballroom leads to the </a:t>
            </a:r>
            <a:r>
              <a:rPr lang="en-US" sz="1800" b="1" dirty="0" err="1"/>
              <a:t>Pearlsian</a:t>
            </a:r>
            <a:r>
              <a:rPr lang="en-US" sz="1800" b="1" dirty="0"/>
              <a:t> Gulf, with a blue-green lake and impressive columns.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84AC5-461F-4876-812B-EA9B9984CC7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16251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/>
              <a:t>A wide variety of pearls is found in the </a:t>
            </a:r>
            <a:r>
              <a:rPr lang="en-US" sz="1800" b="1" dirty="0" err="1"/>
              <a:t>Pearlsian</a:t>
            </a:r>
            <a:r>
              <a:rPr lang="en-US" sz="1800" b="1" dirty="0"/>
              <a:t> Gulf. Many are tiny, such as these.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84AC5-461F-4876-812B-EA9B9984CC7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93263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Some of the larger, "toasted" pearls have been cemented in</a:t>
            </a:r>
            <a:r>
              <a:rPr lang="en-US" sz="1800" b="1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84AC5-461F-4876-812B-EA9B9984CC7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88080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6830" marR="0">
              <a:spcBef>
                <a:spcPts val="7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Some</a:t>
            </a:r>
            <a:r>
              <a:rPr lang="en-US" sz="1800" b="1" spc="-3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of</a:t>
            </a:r>
            <a:r>
              <a:rPr lang="en-US" sz="1800" b="1" spc="-6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the</a:t>
            </a:r>
            <a:r>
              <a:rPr lang="en-US" sz="1800" b="1" spc="-3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more</a:t>
            </a:r>
            <a:r>
              <a:rPr lang="en-US" sz="1800" b="1" spc="-3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unusual</a:t>
            </a:r>
            <a:r>
              <a:rPr lang="en-US" sz="1800" b="1" spc="-1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pearls</a:t>
            </a:r>
            <a:r>
              <a:rPr lang="en-US" sz="1800" b="1" spc="-1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at</a:t>
            </a:r>
            <a:r>
              <a:rPr lang="en-US" sz="1800" b="1" spc="-4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the</a:t>
            </a:r>
            <a:r>
              <a:rPr lang="en-US" sz="1800" b="1" spc="-6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Gulf</a:t>
            </a:r>
            <a:r>
              <a:rPr lang="en-US" sz="1800" b="1" spc="-2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look</a:t>
            </a:r>
            <a:r>
              <a:rPr lang="en-US" sz="1800" b="1" spc="-2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as</a:t>
            </a:r>
            <a:r>
              <a:rPr lang="en-US" sz="1800" b="1" spc="-4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though</a:t>
            </a:r>
            <a:r>
              <a:rPr lang="en-US" sz="1800" b="1" spc="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they have been cut from cylinders of calcite.</a:t>
            </a:r>
            <a:endParaRPr lang="en-US" sz="1800" b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84AC5-461F-4876-812B-EA9B9984CC77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7287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5560" marR="0">
              <a:spcBef>
                <a:spcPts val="35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Above</a:t>
            </a:r>
            <a:r>
              <a:rPr lang="en-US" sz="1800" b="1" spc="-1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the</a:t>
            </a:r>
            <a:r>
              <a:rPr lang="en-US" sz="1800" b="1" spc="-5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Pearlsian</a:t>
            </a:r>
            <a:r>
              <a:rPr lang="en-US" sz="1800" b="1" spc="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Gulf</a:t>
            </a:r>
            <a:r>
              <a:rPr lang="en-US" sz="1800" b="1" spc="-5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is</a:t>
            </a:r>
            <a:r>
              <a:rPr lang="en-US" sz="1800" b="1" spc="-6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</a:t>
            </a:r>
            <a:r>
              <a:rPr lang="en-US" sz="1800" b="1" spc="-7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heavily</a:t>
            </a:r>
            <a:r>
              <a:rPr lang="en-US" sz="1800" b="1" spc="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decorated</a:t>
            </a:r>
            <a:r>
              <a:rPr lang="en-US" sz="1800" b="1" spc="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region</a:t>
            </a:r>
            <a:r>
              <a:rPr lang="en-US" sz="1800" b="1" spc="-3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known</a:t>
            </a:r>
            <a:r>
              <a:rPr lang="en-US" sz="1800" b="1" spc="-3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as</a:t>
            </a:r>
            <a:r>
              <a:rPr lang="en-US" sz="1800" b="1" spc="-9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spc="-95" dirty="0" err="1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Y</a:t>
            </a:r>
            <a:r>
              <a:rPr lang="en-US" sz="1800" b="1" dirty="0" err="1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o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Acres.</a:t>
            </a:r>
            <a:endParaRPr lang="en-US" sz="1800" b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84AC5-461F-4876-812B-EA9B9984CC77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62627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 err="1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Yo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Acres ascends steeply through forests of formations</a:t>
            </a:r>
            <a:r>
              <a:rPr lang="en-US" sz="1800" b="1" dirty="0">
                <a:solidFill>
                  <a:srgbClr val="3B3B3B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84AC5-461F-4876-812B-EA9B9984CC77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83549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Another large chamber near the Ballroom is Hoodoo Hall</a:t>
            </a:r>
            <a:r>
              <a:rPr lang="en-US" sz="1800" b="1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named for its aragonite-encrusted raft cones. Note the caver in the middle distance.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84AC5-461F-4876-812B-EA9B9984CC77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15639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The F-survey boasts a variety of bizarre gypsum forms. These are the Dilithium Crystals, sub-aqueous selenite.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84AC5-461F-4876-812B-EA9B9984CC77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46989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This gypsum formation is fondly known as the Easter Bunny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84AC5-461F-4876-812B-EA9B9984CC77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4908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The ABCS Room marks the start of the Western Borehole</a:t>
            </a:r>
            <a:r>
              <a:rPr lang="en-US" sz="1800" b="1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the lar</a:t>
            </a:r>
            <a:r>
              <a:rPr lang="en-US" sz="1800" b="1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g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est, most continuous passage in the </a:t>
            </a:r>
            <a:r>
              <a:rPr lang="en-US" sz="1800" b="1" spc="1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cave</a:t>
            </a:r>
            <a:r>
              <a:rPr lang="en-US" sz="1800" b="1" spc="10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It extends over a</a:t>
            </a:r>
            <a:r>
              <a:rPr lang="en-US" sz="1800" b="1" spc="17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mile.</a:t>
            </a:r>
            <a:endParaRPr lang="en-US" sz="1800" b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84AC5-461F-4876-812B-EA9B9984CC7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6578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Here a gypsum rim is separating from a</a:t>
            </a:r>
            <a:r>
              <a:rPr lang="en-US" sz="1800" b="1" spc="8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gypsum</a:t>
            </a:r>
            <a:r>
              <a:rPr lang="en-US" sz="1800" b="1" spc="5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column</a:t>
            </a:r>
            <a:r>
              <a:rPr lang="en-US" sz="1800" b="1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84AC5-461F-4876-812B-EA9B9984CC77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05162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These impressive gypsum drip formations are on the slope above </a:t>
            </a:r>
            <a:r>
              <a:rPr lang="en-US" sz="1800" b="1" dirty="0">
                <a:solidFill>
                  <a:srgbClr val="3B3B3B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he Chandelier Ballroom.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84AC5-461F-4876-812B-EA9B9984CC77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58352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Between the camera and the caver is a 250' drop called Hotlanta Well, while this room is called Underground Atlanta</a:t>
            </a:r>
            <a:r>
              <a:rPr lang="en-US" sz="1800" b="1" dirty="0">
                <a:solidFill>
                  <a:srgbClr val="4D4D4D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84AC5-461F-4876-812B-EA9B9984CC77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95733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990" marR="0">
              <a:lnSpc>
                <a:spcPts val="695"/>
              </a:lnSpc>
              <a:spcBef>
                <a:spcPts val="7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Above</a:t>
            </a:r>
            <a:r>
              <a:rPr lang="en-US" sz="1800" b="1" spc="-4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Underground</a:t>
            </a:r>
            <a:r>
              <a:rPr lang="en-US" sz="1800" b="1" spc="-1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Atlanta</a:t>
            </a:r>
            <a:r>
              <a:rPr lang="en-US" sz="1800" b="1" spc="-3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is</a:t>
            </a:r>
            <a:r>
              <a:rPr lang="en-US" sz="1800" b="1" spc="-5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the</a:t>
            </a:r>
            <a:r>
              <a:rPr lang="en-US" sz="1800" b="1" spc="-5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most</a:t>
            </a:r>
            <a:r>
              <a:rPr lang="en-US" sz="1800" b="1" spc="-5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impressive</a:t>
            </a:r>
            <a:r>
              <a:rPr lang="en-US" sz="1800" b="1" spc="1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dripstone</a:t>
            </a:r>
            <a:r>
              <a:rPr lang="en-US" sz="1800" b="1" spc="-1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spc="-6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area</a:t>
            </a:r>
            <a:r>
              <a:rPr lang="en-US" sz="1800" b="1" dirty="0">
                <a:solidFill>
                  <a:srgbClr val="A1A1A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in the cave, Tower Place. This is the view heading in</a:t>
            </a:r>
            <a:r>
              <a:rPr lang="en-US" sz="1800" b="1" dirty="0">
                <a:solidFill>
                  <a:srgbClr val="3B3B3B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en-US" sz="1800" b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84AC5-461F-4876-812B-EA9B9984CC77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22453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Large columns and </a:t>
            </a:r>
            <a:r>
              <a:rPr lang="en-US" sz="1800" b="1" dirty="0" err="1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stals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in Tower Place.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84AC5-461F-4876-812B-EA9B9984CC77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51955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355" marR="0">
              <a:lnSpc>
                <a:spcPts val="480"/>
              </a:lnSpc>
              <a:spcBef>
                <a:spcPts val="85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This</a:t>
            </a:r>
            <a:r>
              <a:rPr lang="en-US" sz="1800" b="1" spc="-3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pretty</a:t>
            </a:r>
            <a:r>
              <a:rPr lang="en-US" sz="1800" b="1" spc="-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pool</a:t>
            </a:r>
            <a:r>
              <a:rPr lang="en-US" sz="1800" b="1" spc="-5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contains</a:t>
            </a:r>
            <a:r>
              <a:rPr lang="en-US" sz="1800" b="1" spc="1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the</a:t>
            </a:r>
            <a:r>
              <a:rPr lang="en-US" sz="1800" b="1" spc="-5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Breast</a:t>
            </a:r>
            <a:r>
              <a:rPr lang="en-US" sz="1800" b="1" spc="-3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of</a:t>
            </a:r>
            <a:r>
              <a:rPr lang="en-US" sz="1800" b="1" spc="-6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Venus and</a:t>
            </a:r>
            <a:r>
              <a:rPr lang="en-US" sz="1800" b="1" spc="-4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collects</a:t>
            </a:r>
            <a:r>
              <a:rPr lang="en-US" sz="1800" b="1" spc="-1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the</a:t>
            </a:r>
            <a:r>
              <a:rPr lang="en-US" sz="1800" b="1" spc="-6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u="none" dirty="0">
                <a:solidFill>
                  <a:srgbClr val="050505"/>
                </a:solidFill>
                <a:effectLst/>
                <a:uFill>
                  <a:solidFill>
                    <a:srgbClr val="050505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</a:rPr>
              <a:t>drip</a:t>
            </a:r>
            <a:r>
              <a:rPr lang="en-US" sz="1800" b="1" u="none" dirty="0"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u="none" dirty="0">
                <a:solidFill>
                  <a:srgbClr val="050505"/>
                </a:solidFill>
                <a:effectLst/>
                <a:uFill>
                  <a:solidFill>
                    <a:srgbClr val="050505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</a:rPr>
              <a:t>water</a:t>
            </a:r>
            <a:r>
              <a:rPr lang="en-US" sz="1800" b="1" u="none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in the very active Tower Place.</a:t>
            </a:r>
            <a:endParaRPr lang="en-US" sz="1800" b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84AC5-461F-4876-812B-EA9B9984CC77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08683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spc="-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Som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</a:t>
            </a:r>
            <a:r>
              <a:rPr lang="en-US" sz="1800" b="1" spc="4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spc="-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o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f </a:t>
            </a:r>
            <a:r>
              <a:rPr lang="en-US" sz="1800" b="1" spc="-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</a:t>
            </a:r>
            <a:r>
              <a:rPr lang="en-US" sz="1800" b="1" spc="2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more</a:t>
            </a:r>
            <a:r>
              <a:rPr lang="en-US" sz="1800" b="1" spc="2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massive</a:t>
            </a:r>
            <a:r>
              <a:rPr lang="en-US" sz="1800" b="1" spc="4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columns</a:t>
            </a:r>
            <a:r>
              <a:rPr lang="en-US" sz="1800" b="1" spc="4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in </a:t>
            </a:r>
            <a:r>
              <a:rPr lang="en-US" sz="1800" b="1" spc="10" dirty="0">
                <a:solidFill>
                  <a:srgbClr val="4D4D4D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Tower</a:t>
            </a:r>
            <a:r>
              <a:rPr lang="en-US" sz="1800" b="1" spc="4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spc="-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Place.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84AC5-461F-4876-812B-EA9B9984CC77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27866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Another view of the columns in #65.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84AC5-461F-4876-812B-EA9B9984CC77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13484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8895" marR="0">
              <a:spcBef>
                <a:spcPts val="85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Tower place also contains some bizarrely eroded </a:t>
            </a:r>
            <a:r>
              <a:rPr lang="en-US" sz="1800" b="1" spc="-15" dirty="0" err="1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stals</a:t>
            </a:r>
            <a:r>
              <a:rPr lang="en-US" sz="1800" b="1" spc="-15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such as these alien twins.</a:t>
            </a:r>
            <a:endParaRPr lang="en-US" sz="1800" b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84AC5-461F-4876-812B-EA9B9984CC77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43702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Pretty patterns in an eroding </a:t>
            </a:r>
            <a:r>
              <a:rPr lang="en-US" sz="1800" b="1" dirty="0" err="1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stal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in Tower Place</a:t>
            </a:r>
            <a:r>
              <a:rPr lang="en-US" sz="1800" b="1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Note the drill-hole on top</a:t>
            </a:r>
            <a:r>
              <a:rPr lang="en-US" sz="1800" b="1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84AC5-461F-4876-812B-EA9B9984CC77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0788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Gypsum floors much of the Western Borehole and "drilled" formati6ns such as these are found along the trail. Note the tiny shield rock on</a:t>
            </a:r>
            <a:r>
              <a:rPr lang="en-US" sz="1800" b="1" spc="-1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each.</a:t>
            </a:r>
            <a:endParaRPr lang="en-US" sz="1800" b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84AC5-461F-4876-812B-EA9B9984CC7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43305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Down a drop and back up another rope leads to the High Hopes area, beginning with a fine borehole in boneyard.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84AC5-461F-4876-812B-EA9B9984CC77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14950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This is perhaps the most impressive display of subaqueous helicti</a:t>
            </a:r>
            <a:r>
              <a:rPr lang="en-US" sz="1200" b="1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</a:t>
            </a:r>
            <a:r>
              <a:rPr lang="en-US" sz="12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es anywhere and is about 3’ wide.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84AC5-461F-4876-812B-EA9B9984CC77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36606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The beautiful Lake Aqua Velva lies at the foot of a long flowstone </a:t>
            </a:r>
            <a:r>
              <a:rPr lang="en-US" sz="1800" b="1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lope known as Ultra Primo.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84AC5-461F-4876-812B-EA9B9984CC77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44569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990" marR="0">
              <a:lnSpc>
                <a:spcPts val="695"/>
              </a:lnSpc>
              <a:spcBef>
                <a:spcPts val="7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Just outside of Vesuvius is this aragonite-tipped straw we call "Th</a:t>
            </a:r>
            <a:r>
              <a:rPr lang="en-US" sz="1800" b="1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Tickler".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84AC5-461F-4876-812B-EA9B9984CC77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34741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3340" marR="0">
              <a:spcBef>
                <a:spcPts val="7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Vesuvius</a:t>
            </a:r>
            <a:r>
              <a:rPr lang="en-US" sz="1800" b="1" spc="-1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is</a:t>
            </a:r>
            <a:r>
              <a:rPr lang="en-US" sz="1800" b="1" spc="-7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</a:t>
            </a:r>
            <a:r>
              <a:rPr lang="en-US" sz="1800" b="1" spc="-8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chamber</a:t>
            </a:r>
            <a:r>
              <a:rPr lang="en-US" sz="1800" b="1" spc="-2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named</a:t>
            </a:r>
            <a:r>
              <a:rPr lang="en-US" sz="1800" b="1" spc="-3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for</a:t>
            </a:r>
            <a:r>
              <a:rPr lang="en-US" sz="1800" b="1" spc="-5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this</a:t>
            </a:r>
            <a:r>
              <a:rPr lang="en-US" sz="1800" b="1" spc="-4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eruption</a:t>
            </a:r>
            <a:r>
              <a:rPr lang="en-US" sz="1800" b="1" spc="-1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through</a:t>
            </a:r>
            <a:r>
              <a:rPr lang="en-US" sz="1800" b="1" spc="-2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its</a:t>
            </a:r>
            <a:r>
              <a:rPr lang="en-US" sz="1800" b="1" spc="-4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flowstone</a:t>
            </a:r>
            <a:r>
              <a:rPr lang="en-US" sz="1800" b="1" spc="1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spc="-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floor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,</a:t>
            </a:r>
            <a:r>
              <a:rPr lang="en-US" sz="1800" b="1" spc="6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caused</a:t>
            </a:r>
            <a:r>
              <a:rPr lang="en-US" sz="1800" b="1" spc="5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spc="-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y</a:t>
            </a:r>
            <a:r>
              <a:rPr lang="en-US" sz="1800" b="1" spc="7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spc="-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expansio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</a:t>
            </a:r>
            <a:r>
              <a:rPr lang="en-US" sz="1800" b="1" spc="8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spc="-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o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f</a:t>
            </a:r>
            <a:r>
              <a:rPr lang="en-US" sz="1800" b="1" spc="-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clay.</a:t>
            </a:r>
            <a:endParaRPr lang="en-US" sz="1800" b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84AC5-461F-4876-812B-EA9B9984CC77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38799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spc="-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</a:t>
            </a:r>
            <a:r>
              <a:rPr lang="en-US" sz="1800" b="1" spc="2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rest</a:t>
            </a:r>
            <a:r>
              <a:rPr lang="en-US" sz="1800" b="1" spc="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spc="-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o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f</a:t>
            </a:r>
            <a:r>
              <a:rPr lang="en-US" sz="1800" b="1" spc="-1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spc="-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Vesuviu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</a:t>
            </a:r>
            <a:r>
              <a:rPr lang="en-US" sz="1800" b="1" spc="7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spc="-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</a:t>
            </a:r>
            <a:r>
              <a:rPr lang="en-US" sz="1800" b="1" spc="-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</a:t>
            </a:r>
            <a:r>
              <a:rPr lang="en-US" sz="1800" b="1" spc="-1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spc="-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wel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l </a:t>
            </a:r>
            <a:r>
              <a:rPr lang="en-US" sz="1800" b="1" spc="-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decorate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d</a:t>
            </a:r>
            <a:r>
              <a:rPr lang="en-US" sz="1800" b="1" spc="8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spc="-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area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r>
              <a:rPr lang="en-US" sz="1800" b="1" spc="6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spc="-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Acces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</a:t>
            </a:r>
            <a:r>
              <a:rPr lang="en-US" sz="1800" b="1" spc="8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spc="-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throughou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 </a:t>
            </a:r>
            <a:r>
              <a:rPr lang="en-US" sz="1800" b="1" spc="-13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spc="20" dirty="0">
                <a:solidFill>
                  <a:srgbClr val="3B3B3B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</a:t>
            </a:r>
            <a:r>
              <a:rPr lang="en-US" sz="1800" b="1" spc="-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strictly</a:t>
            </a:r>
            <a:r>
              <a:rPr lang="en-US" sz="1800" b="1" spc="7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spc="-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"boots-off'.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84AC5-461F-4876-812B-EA9B9984CC77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44349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Beyond Vesuvius is the Jungle Room, named for its forest of soda straws, war-club </a:t>
            </a:r>
            <a:r>
              <a:rPr lang="en-US" sz="1800" b="1" dirty="0" err="1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stals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and fat helictites.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84AC5-461F-4876-812B-EA9B9984CC77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55865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 1O' tall shield in the Jungle Room</a:t>
            </a:r>
            <a:r>
              <a:rPr lang="en-US" sz="1800" b="1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84AC5-461F-4876-812B-EA9B9984CC77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85138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" marR="0">
              <a:spcBef>
                <a:spcPts val="7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We</a:t>
            </a:r>
            <a:r>
              <a:rPr lang="en-US" sz="1800" b="1" spc="-5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end</a:t>
            </a:r>
            <a:r>
              <a:rPr lang="en-US" sz="1800" b="1" spc="-3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our</a:t>
            </a:r>
            <a:r>
              <a:rPr lang="en-US" sz="1800" b="1" spc="-1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tour</a:t>
            </a:r>
            <a:r>
              <a:rPr lang="en-US" sz="1800" b="1" spc="-3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of</a:t>
            </a:r>
            <a:r>
              <a:rPr lang="en-US" sz="1800" b="1" spc="-4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Lechuguilla</a:t>
            </a:r>
            <a:r>
              <a:rPr lang="en-US" sz="1800" b="1" spc="1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w</a:t>
            </a:r>
            <a:r>
              <a:rPr lang="en-US" sz="1800" b="1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</a:t>
            </a:r>
            <a:r>
              <a:rPr lang="en-US" sz="1800" b="1" spc="-8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</a:t>
            </a:r>
            <a:r>
              <a:rPr lang="en-US" sz="1800" b="1" spc="-5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visit</a:t>
            </a:r>
            <a:r>
              <a:rPr lang="en-US" sz="1800" b="1" spc="-2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to</a:t>
            </a:r>
            <a:r>
              <a:rPr lang="en-US" sz="1800" b="1" spc="-3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our</a:t>
            </a:r>
            <a:r>
              <a:rPr lang="en-US" sz="1800" b="1" spc="-1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favorite</a:t>
            </a:r>
            <a:r>
              <a:rPr lang="en-US" sz="1800" b="1" spc="-1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region,</a:t>
            </a:r>
            <a:r>
              <a:rPr lang="en-US" sz="1800" b="1" spc="1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Lake</a:t>
            </a:r>
            <a:r>
              <a:rPr lang="en-US" sz="1800" b="1" spc="-2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spc="-5" dirty="0" err="1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Castrovalva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,</a:t>
            </a:r>
            <a:r>
              <a:rPr lang="en-US" sz="1800" b="1" spc="11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spc="-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belo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w</a:t>
            </a:r>
            <a:r>
              <a:rPr lang="en-US" sz="1800" b="1" spc="5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spc="-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</a:t>
            </a:r>
            <a:r>
              <a:rPr lang="en-US" sz="1800" b="1" spc="1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spc="-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Chandelie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r</a:t>
            </a:r>
            <a:r>
              <a:rPr lang="en-US" sz="1800" b="1" spc="9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spc="-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</a:t>
            </a:r>
            <a:r>
              <a:rPr lang="en-US" sz="1800" b="1" spc="-5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llroo</a:t>
            </a:r>
            <a:r>
              <a:rPr lang="en-US" sz="1800" b="1" spc="-12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</a:t>
            </a:r>
            <a:r>
              <a:rPr lang="en-US" sz="1800" b="1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en-US" sz="1800" b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84AC5-461F-4876-812B-EA9B9984CC77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7827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One must swim or raft across the 100' wide lake</a:t>
            </a:r>
            <a:r>
              <a:rPr lang="en-US" sz="1800" b="1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On the far shore is a passage leading to a spectacular chamber</a:t>
            </a:r>
            <a:r>
              <a:rPr lang="en-US" sz="1800" b="1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84AC5-461F-4876-812B-EA9B9984CC77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02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The Three Amigos are probably the largest gypsum "drill" formations in the Western</a:t>
            </a:r>
            <a:r>
              <a:rPr lang="en-US" sz="1800" b="1" spc="26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Boreho</a:t>
            </a:r>
            <a:r>
              <a:rPr lang="en-US" sz="1800" b="1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l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</a:t>
            </a:r>
            <a:r>
              <a:rPr lang="en-US" sz="1800" b="1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en-US" sz="1800" b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84AC5-461F-4876-812B-EA9B9984CC7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80762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Most of this chamber is floored with ankle deep water over </a:t>
            </a:r>
            <a:r>
              <a:rPr lang="en-US" sz="1800" b="1" dirty="0" err="1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shelfstone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with several "cut-outs" into 1O' deep water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84AC5-461F-4876-812B-EA9B9984CC77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0547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One of the largest pieces of </a:t>
            </a:r>
            <a:r>
              <a:rPr lang="en-US" sz="1800" b="1" dirty="0" err="1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shelfstone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anywhere on the planet is </a:t>
            </a:r>
            <a:r>
              <a:rPr lang="en-US" sz="1800" b="1" dirty="0">
                <a:solidFill>
                  <a:srgbClr val="3B3B3B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 the back of the chamber, which ends just beyond</a:t>
            </a:r>
            <a:r>
              <a:rPr lang="en-US" sz="1800" b="1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84AC5-461F-4876-812B-EA9B9984CC77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59493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84AC5-461F-4876-812B-EA9B9984CC77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670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Passage shot about halfway down the borehole</a:t>
            </a:r>
            <a:r>
              <a:rPr lang="en-US" sz="1800" b="1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Note the Three Amigos in the</a:t>
            </a:r>
            <a:r>
              <a:rPr lang="en-US" sz="1800" b="1" spc="15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distance.</a:t>
            </a:r>
            <a:endParaRPr lang="en-US" sz="1800" b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84AC5-461F-4876-812B-EA9B9984CC7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108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47D7A-28E8-4685-9FF0-76D8BB808E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1AB42A-5110-4693-B530-D872E7365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35048F-7BB7-4216-AA5E-C4DDD45D7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3A15D-071A-4158-9FC4-4F68EB548734}" type="datetimeFigureOut">
              <a:rPr lang="en-US" smtClean="0"/>
              <a:t>1/16/2021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E85CF-9E11-46F6-8139-21CBFC47F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AE758A-E021-4705-A619-F846BC065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5ED1A-450E-4C67-B0F2-FC1A48DA9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87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23638-0FEA-4466-AB22-DE3FB54FB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B84265-4C03-4BBD-A322-B7D48C5941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01192-D9A9-4C10-B211-09B65A82A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3A15D-071A-4158-9FC4-4F68EB548734}" type="datetimeFigureOut">
              <a:rPr lang="en-US" smtClean="0"/>
              <a:t>1/16/2021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EC763-CBA4-446E-8F4B-7CB79615E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298962-3E64-458B-A7BE-EE2BBACD0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5ED1A-450E-4C67-B0F2-FC1A48DA9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133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C71DD2-31B9-4CC5-9612-0956EB15D7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A98922-CB5E-468D-AF31-1440FF9E99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C9D27B-7086-403B-A4BD-CB5CB50EA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3A15D-071A-4158-9FC4-4F68EB548734}" type="datetimeFigureOut">
              <a:rPr lang="en-US" smtClean="0"/>
              <a:t>1/16/2021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7661CF-E9DA-438E-89B4-80673BF83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5C7830-6397-49F4-B5CA-DEAE1F832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5ED1A-450E-4C67-B0F2-FC1A48DA9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770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65F82-727B-41E5-A3DE-928819EC5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DE276B-71E4-4C0C-A73B-D4B45E4832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C9EDF0-AF80-44BD-B105-5C6F1A13C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3A15D-071A-4158-9FC4-4F68EB548734}" type="datetimeFigureOut">
              <a:rPr lang="en-US" smtClean="0"/>
              <a:t>1/16/2021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13A8BE-4FB8-43C9-99F5-631D09733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6958E-33AD-43BB-B492-0504A48A5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5ED1A-450E-4C67-B0F2-FC1A48DA9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178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869D8-7A84-425C-9059-A19FB718A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A69EEB-612C-428E-8AF8-0D743DB5EF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4F8A9-F799-4322-972D-965FB8DC3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3A15D-071A-4158-9FC4-4F68EB548734}" type="datetimeFigureOut">
              <a:rPr lang="en-US" smtClean="0"/>
              <a:t>1/16/2021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8B6C24-1BD0-4C00-8EB6-DE7CEC4A1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D07D27-700D-413A-A3EF-EC42A2CE4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5ED1A-450E-4C67-B0F2-FC1A48DA9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953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C9A60-1AA2-431D-B83F-312637CC2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FDAFCB-E112-4C83-B017-790A37348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5867F9-EA91-4065-9DD1-E1D0EF4D28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19B8FE-3853-432B-879E-C287DD02D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3A15D-071A-4158-9FC4-4F68EB548734}" type="datetimeFigureOut">
              <a:rPr lang="en-US" smtClean="0"/>
              <a:t>1/16/2021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68E735-BA26-4A0E-AE69-0AE7C4ACF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CD10F9-6257-41BF-B7CC-50047C1F9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5ED1A-450E-4C67-B0F2-FC1A48DA9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554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00957-5C25-40D9-AE8E-50EF116B1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D1D788-8E60-40D9-860C-6E1AC4F2B0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CAFFA9-0F3C-448C-9C81-BCE0ABD0CF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6979CE-FD5C-4425-9E00-0D49487B4D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00B0E4-0EFD-47D3-B90B-66517D176E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B2561A-0B66-4AC4-86F9-7A8C86ADE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3A15D-071A-4158-9FC4-4F68EB548734}" type="datetimeFigureOut">
              <a:rPr lang="en-US" smtClean="0"/>
              <a:t>1/16/2021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94F6DC-AA20-4798-A54B-59CDA2F04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4CB2D1-6FAA-40C8-8DDC-5EDA89830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5ED1A-450E-4C67-B0F2-FC1A48DA9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019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55D48-FE51-4883-B1B1-E995553F3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537F64-DD80-44E8-87DA-1E9CF0D4B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3A15D-071A-4158-9FC4-4F68EB548734}" type="datetimeFigureOut">
              <a:rPr lang="en-US" smtClean="0"/>
              <a:t>1/16/2021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B830F7-6A67-4474-8BBA-B70A22B43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D5A586-21EC-46FF-A61D-FCACB030B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5ED1A-450E-4C67-B0F2-FC1A48DA9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412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74C3E4-8AAE-4E52-B124-5356FDB02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3A15D-071A-4158-9FC4-4F68EB548734}" type="datetimeFigureOut">
              <a:rPr lang="en-US" smtClean="0"/>
              <a:t>1/16/2021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BDEEC9-78B6-461E-9C73-725CAC0CC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C8B5BF-B875-4428-9E02-8D17BF777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5ED1A-450E-4C67-B0F2-FC1A48DA9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55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5C97C-ABFF-4CE5-8CE3-BC3FDAA76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AF92D-E4AF-4D4F-B41D-573252EE0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A792FA-8191-4B60-BF65-42D2553483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A0B0D3-0487-4DE7-BAB8-CB5AD6B76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3A15D-071A-4158-9FC4-4F68EB548734}" type="datetimeFigureOut">
              <a:rPr lang="en-US" smtClean="0"/>
              <a:t>1/16/2021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8571A1-B8F1-4983-9AC5-7C1D3B267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D40DA7-7D2E-4F77-8242-839DE7CF4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5ED1A-450E-4C67-B0F2-FC1A48DA9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432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7933B-5F2F-4E0F-88FD-853F760F9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33C9A2-AFC7-436B-B24F-DBCE62D07F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CCEECE-55A4-4993-8194-ECC05CDA2B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B2C87D-BE5A-4C97-B566-77E14BC65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3A15D-071A-4158-9FC4-4F68EB548734}" type="datetimeFigureOut">
              <a:rPr lang="en-US" smtClean="0"/>
              <a:t>1/16/2021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66C4BC-974E-401B-A4A1-A584AA66F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4C71D4-9951-4A71-B128-A04ADB2AD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5ED1A-450E-4C67-B0F2-FC1A48DA9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437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A922B5-B923-422E-9D3E-FB12105CC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B2116A-5783-45B3-B669-0A5CFEED32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4CF6D1-972D-4C51-A051-CDDD22BF17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3A15D-071A-4158-9FC4-4F68EB548734}" type="datetimeFigureOut">
              <a:rPr lang="en-US" smtClean="0"/>
              <a:t>1/16/2021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8DB18F-E8BC-4D7B-AD9A-E8DB28BE5B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9533C8-40DB-45A5-ABDA-4FF75F81A1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5ED1A-450E-4C67-B0F2-FC1A48DA9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2663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EF54DCC-E445-427A-BB3C-256AE9A2923E}"/>
              </a:ext>
            </a:extLst>
          </p:cNvPr>
          <p:cNvSpPr/>
          <p:nvPr/>
        </p:nvSpPr>
        <p:spPr>
          <a:xfrm>
            <a:off x="2332216" y="975974"/>
            <a:ext cx="752756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pperplate Gothic Bold" panose="020E0705020206020404" pitchFamily="34" charset="0"/>
              </a:rPr>
              <a:t>Lechuguilla Cave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74F58A-68AA-463B-8403-63521C88AAF4}"/>
              </a:ext>
            </a:extLst>
          </p:cNvPr>
          <p:cNvSpPr txBox="1"/>
          <p:nvPr/>
        </p:nvSpPr>
        <p:spPr>
          <a:xfrm>
            <a:off x="4338320" y="2153920"/>
            <a:ext cx="3241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NSS Slide Program S753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ED26E4-7BEE-4A8C-878C-AAE8D5091C49}"/>
              </a:ext>
            </a:extLst>
          </p:cNvPr>
          <p:cNvSpPr txBox="1"/>
          <p:nvPr/>
        </p:nvSpPr>
        <p:spPr>
          <a:xfrm>
            <a:off x="3048000" y="3129895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Accompany Dave and </a:t>
            </a:r>
            <a:r>
              <a:rPr lang="en-US" dirty="0" err="1"/>
              <a:t>Djuna</a:t>
            </a:r>
            <a:r>
              <a:rPr lang="en-US" dirty="0"/>
              <a:t> as they tour spectacular Lechuguilla Cave through professional slides from their extensive award-winning collection.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454BDD-4F04-4E01-BB45-3F2964D194BC}"/>
              </a:ext>
            </a:extLst>
          </p:cNvPr>
          <p:cNvSpPr txBox="1"/>
          <p:nvPr/>
        </p:nvSpPr>
        <p:spPr>
          <a:xfrm>
            <a:off x="2910840" y="4958697"/>
            <a:ext cx="6096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By Dave Bunnell &amp; </a:t>
            </a:r>
            <a:r>
              <a:rPr lang="en-US" sz="1400" dirty="0" err="1"/>
              <a:t>Djuna</a:t>
            </a:r>
            <a:r>
              <a:rPr lang="en-US" sz="1400" dirty="0"/>
              <a:t> Bewley, 1995</a:t>
            </a:r>
          </a:p>
          <a:p>
            <a:pPr algn="ctr"/>
            <a:r>
              <a:rPr lang="en-US" sz="1400" dirty="0"/>
              <a:t>80 slides</a:t>
            </a:r>
          </a:p>
          <a:p>
            <a:pPr algn="ctr"/>
            <a:endParaRPr lang="en-US" sz="1400" dirty="0"/>
          </a:p>
          <a:p>
            <a:pPr algn="ctr"/>
            <a:r>
              <a:rPr lang="en-US" sz="1400" dirty="0"/>
              <a:t>Slides digitized by Dave Caudle ~2018</a:t>
            </a:r>
          </a:p>
          <a:p>
            <a:pPr algn="ctr"/>
            <a:r>
              <a:rPr lang="en-US" sz="1400" dirty="0"/>
              <a:t>PowerPoint produced by David Socky January 2021</a:t>
            </a:r>
          </a:p>
          <a:p>
            <a:pPr algn="ct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17775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ch 09">
            <a:extLst>
              <a:ext uri="{FF2B5EF4-FFF2-40B4-BE49-F238E27FC236}">
                <a16:creationId xmlns:a16="http://schemas.microsoft.com/office/drawing/2014/main" id="{DD027CC3-C97E-47F0-9C44-FE575E6639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061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ch 10">
            <a:extLst>
              <a:ext uri="{FF2B5EF4-FFF2-40B4-BE49-F238E27FC236}">
                <a16:creationId xmlns:a16="http://schemas.microsoft.com/office/drawing/2014/main" id="{F5E69F46-0B0D-4525-B83A-DF04859EFB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6109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ch 11">
            <a:extLst>
              <a:ext uri="{FF2B5EF4-FFF2-40B4-BE49-F238E27FC236}">
                <a16:creationId xmlns:a16="http://schemas.microsoft.com/office/drawing/2014/main" id="{900C846D-0633-4950-9E63-80F2105D0F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2390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ch 12">
            <a:extLst>
              <a:ext uri="{FF2B5EF4-FFF2-40B4-BE49-F238E27FC236}">
                <a16:creationId xmlns:a16="http://schemas.microsoft.com/office/drawing/2014/main" id="{93C10B05-01BA-4FF0-9C25-33E78180A7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7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ch 13">
            <a:extLst>
              <a:ext uri="{FF2B5EF4-FFF2-40B4-BE49-F238E27FC236}">
                <a16:creationId xmlns:a16="http://schemas.microsoft.com/office/drawing/2014/main" id="{E23DD237-651C-45E6-B78D-74CB8B1EFA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3353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ch 14">
            <a:extLst>
              <a:ext uri="{FF2B5EF4-FFF2-40B4-BE49-F238E27FC236}">
                <a16:creationId xmlns:a16="http://schemas.microsoft.com/office/drawing/2014/main" id="{0A8B622E-8AD9-46AA-BCC1-AF6B2DFAB9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9648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ch 15">
            <a:extLst>
              <a:ext uri="{FF2B5EF4-FFF2-40B4-BE49-F238E27FC236}">
                <a16:creationId xmlns:a16="http://schemas.microsoft.com/office/drawing/2014/main" id="{81DA48FD-4C90-4328-AA1D-B0D489F1E9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4507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ch 16">
            <a:extLst>
              <a:ext uri="{FF2B5EF4-FFF2-40B4-BE49-F238E27FC236}">
                <a16:creationId xmlns:a16="http://schemas.microsoft.com/office/drawing/2014/main" id="{43FA313F-6B89-4081-B6E8-231E17ED1F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4575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ch 17">
            <a:extLst>
              <a:ext uri="{FF2B5EF4-FFF2-40B4-BE49-F238E27FC236}">
                <a16:creationId xmlns:a16="http://schemas.microsoft.com/office/drawing/2014/main" id="{DFB8FE4B-263E-4527-B78F-63CC9300E1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5882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ch 18">
            <a:extLst>
              <a:ext uri="{FF2B5EF4-FFF2-40B4-BE49-F238E27FC236}">
                <a16:creationId xmlns:a16="http://schemas.microsoft.com/office/drawing/2014/main" id="{0AD82124-CCE1-49FE-BA7A-53C9581947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67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ch 01">
            <a:extLst>
              <a:ext uri="{FF2B5EF4-FFF2-40B4-BE49-F238E27FC236}">
                <a16:creationId xmlns:a16="http://schemas.microsoft.com/office/drawing/2014/main" id="{73CE1F12-27A7-419A-B561-127761591E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1108624"/>
            <a:ext cx="6858000" cy="464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90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ch 19">
            <a:extLst>
              <a:ext uri="{FF2B5EF4-FFF2-40B4-BE49-F238E27FC236}">
                <a16:creationId xmlns:a16="http://schemas.microsoft.com/office/drawing/2014/main" id="{7591EE81-F413-4E25-A6DF-0DEC44B1C9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7234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ch 20">
            <a:extLst>
              <a:ext uri="{FF2B5EF4-FFF2-40B4-BE49-F238E27FC236}">
                <a16:creationId xmlns:a16="http://schemas.microsoft.com/office/drawing/2014/main" id="{D67D1D40-7433-405E-AAD6-1AD10B5E65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1388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ch 21">
            <a:extLst>
              <a:ext uri="{FF2B5EF4-FFF2-40B4-BE49-F238E27FC236}">
                <a16:creationId xmlns:a16="http://schemas.microsoft.com/office/drawing/2014/main" id="{C9F4555A-FA76-4DCE-A8EE-6A5E5A645B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3069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ch 22">
            <a:extLst>
              <a:ext uri="{FF2B5EF4-FFF2-40B4-BE49-F238E27FC236}">
                <a16:creationId xmlns:a16="http://schemas.microsoft.com/office/drawing/2014/main" id="{39B1C4CE-855B-4825-AEA0-FEDCCCAA93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7085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ch 23">
            <a:extLst>
              <a:ext uri="{FF2B5EF4-FFF2-40B4-BE49-F238E27FC236}">
                <a16:creationId xmlns:a16="http://schemas.microsoft.com/office/drawing/2014/main" id="{D436462A-E875-492E-901B-A0683662F4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8844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ch 24">
            <a:extLst>
              <a:ext uri="{FF2B5EF4-FFF2-40B4-BE49-F238E27FC236}">
                <a16:creationId xmlns:a16="http://schemas.microsoft.com/office/drawing/2014/main" id="{D57844EA-E460-4592-BCF6-925F9D72B2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727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ch 25">
            <a:extLst>
              <a:ext uri="{FF2B5EF4-FFF2-40B4-BE49-F238E27FC236}">
                <a16:creationId xmlns:a16="http://schemas.microsoft.com/office/drawing/2014/main" id="{19913EDA-0F77-4EDA-BE13-7F6CA94BA4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6778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ch 26">
            <a:extLst>
              <a:ext uri="{FF2B5EF4-FFF2-40B4-BE49-F238E27FC236}">
                <a16:creationId xmlns:a16="http://schemas.microsoft.com/office/drawing/2014/main" id="{4EF196B5-9A39-4002-90BA-FB7825E0FA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0695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ch 27">
            <a:extLst>
              <a:ext uri="{FF2B5EF4-FFF2-40B4-BE49-F238E27FC236}">
                <a16:creationId xmlns:a16="http://schemas.microsoft.com/office/drawing/2014/main" id="{C0B4D0F7-5C23-4F1C-9C8B-91F34E4B4C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8190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ch 28">
            <a:extLst>
              <a:ext uri="{FF2B5EF4-FFF2-40B4-BE49-F238E27FC236}">
                <a16:creationId xmlns:a16="http://schemas.microsoft.com/office/drawing/2014/main" id="{EC6D19D5-E07C-491D-8717-438ED10B85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786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ch 02">
            <a:extLst>
              <a:ext uri="{FF2B5EF4-FFF2-40B4-BE49-F238E27FC236}">
                <a16:creationId xmlns:a16="http://schemas.microsoft.com/office/drawing/2014/main" id="{086F13B0-AB48-4BA2-91CB-ACC3A62041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0468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ch 29">
            <a:extLst>
              <a:ext uri="{FF2B5EF4-FFF2-40B4-BE49-F238E27FC236}">
                <a16:creationId xmlns:a16="http://schemas.microsoft.com/office/drawing/2014/main" id="{962BA6E1-0A4E-45B3-B6EC-361965EE29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7569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ch 30">
            <a:extLst>
              <a:ext uri="{FF2B5EF4-FFF2-40B4-BE49-F238E27FC236}">
                <a16:creationId xmlns:a16="http://schemas.microsoft.com/office/drawing/2014/main" id="{4F59915E-1340-4CD5-977A-5AEE3AF352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7142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ch 31">
            <a:extLst>
              <a:ext uri="{FF2B5EF4-FFF2-40B4-BE49-F238E27FC236}">
                <a16:creationId xmlns:a16="http://schemas.microsoft.com/office/drawing/2014/main" id="{6CD75317-A2F4-4385-8F15-77EA51AD09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6151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ch 32">
            <a:extLst>
              <a:ext uri="{FF2B5EF4-FFF2-40B4-BE49-F238E27FC236}">
                <a16:creationId xmlns:a16="http://schemas.microsoft.com/office/drawing/2014/main" id="{F7711349-DD9E-438C-968E-D3A7AD6058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3849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ch 33">
            <a:extLst>
              <a:ext uri="{FF2B5EF4-FFF2-40B4-BE49-F238E27FC236}">
                <a16:creationId xmlns:a16="http://schemas.microsoft.com/office/drawing/2014/main" id="{91E4B589-406B-42BB-846B-0BFE3F5192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121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ch 34">
            <a:extLst>
              <a:ext uri="{FF2B5EF4-FFF2-40B4-BE49-F238E27FC236}">
                <a16:creationId xmlns:a16="http://schemas.microsoft.com/office/drawing/2014/main" id="{51A3FBF7-C761-43B6-961F-6FE113D381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5736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ch 35">
            <a:extLst>
              <a:ext uri="{FF2B5EF4-FFF2-40B4-BE49-F238E27FC236}">
                <a16:creationId xmlns:a16="http://schemas.microsoft.com/office/drawing/2014/main" id="{065BD5B7-5133-472B-B7F1-12372CEA8B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5676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ch 36">
            <a:extLst>
              <a:ext uri="{FF2B5EF4-FFF2-40B4-BE49-F238E27FC236}">
                <a16:creationId xmlns:a16="http://schemas.microsoft.com/office/drawing/2014/main" id="{71E5A882-1E38-4E6A-83B0-5D5965D46A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8611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ch 37">
            <a:extLst>
              <a:ext uri="{FF2B5EF4-FFF2-40B4-BE49-F238E27FC236}">
                <a16:creationId xmlns:a16="http://schemas.microsoft.com/office/drawing/2014/main" id="{8CAC3097-97E4-41D6-A9CB-9D5D60FAFC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5933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ch 38">
            <a:extLst>
              <a:ext uri="{FF2B5EF4-FFF2-40B4-BE49-F238E27FC236}">
                <a16:creationId xmlns:a16="http://schemas.microsoft.com/office/drawing/2014/main" id="{49B67BAA-F886-4F4D-A3A4-40A2B27782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169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ch 03">
            <a:extLst>
              <a:ext uri="{FF2B5EF4-FFF2-40B4-BE49-F238E27FC236}">
                <a16:creationId xmlns:a16="http://schemas.microsoft.com/office/drawing/2014/main" id="{5956E776-F479-4C23-80F2-8B90B452AC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9860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ch 39">
            <a:extLst>
              <a:ext uri="{FF2B5EF4-FFF2-40B4-BE49-F238E27FC236}">
                <a16:creationId xmlns:a16="http://schemas.microsoft.com/office/drawing/2014/main" id="{3B7C3727-49E2-49DD-BEB6-BCE7C50AFB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7992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ch 40">
            <a:extLst>
              <a:ext uri="{FF2B5EF4-FFF2-40B4-BE49-F238E27FC236}">
                <a16:creationId xmlns:a16="http://schemas.microsoft.com/office/drawing/2014/main" id="{B2EE7019-4456-412B-A863-ADCE73DC1B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5962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ch 41">
            <a:extLst>
              <a:ext uri="{FF2B5EF4-FFF2-40B4-BE49-F238E27FC236}">
                <a16:creationId xmlns:a16="http://schemas.microsoft.com/office/drawing/2014/main" id="{FC176E52-BA18-4338-9382-8C3CC4B087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9993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ch 42">
            <a:extLst>
              <a:ext uri="{FF2B5EF4-FFF2-40B4-BE49-F238E27FC236}">
                <a16:creationId xmlns:a16="http://schemas.microsoft.com/office/drawing/2014/main" id="{F2DBA97F-71F4-4F60-8AAE-B563A62CFE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9843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ch 43">
            <a:extLst>
              <a:ext uri="{FF2B5EF4-FFF2-40B4-BE49-F238E27FC236}">
                <a16:creationId xmlns:a16="http://schemas.microsoft.com/office/drawing/2014/main" id="{714DDB50-7952-440E-A671-3DF9CEFE22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3272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ch 44">
            <a:extLst>
              <a:ext uri="{FF2B5EF4-FFF2-40B4-BE49-F238E27FC236}">
                <a16:creationId xmlns:a16="http://schemas.microsoft.com/office/drawing/2014/main" id="{0C47C983-3508-43B8-9AC4-C7C37EA460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8765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ch 45">
            <a:extLst>
              <a:ext uri="{FF2B5EF4-FFF2-40B4-BE49-F238E27FC236}">
                <a16:creationId xmlns:a16="http://schemas.microsoft.com/office/drawing/2014/main" id="{48AE0AD6-F969-4FA2-BE27-DE418C4B3F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7191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ch 46">
            <a:extLst>
              <a:ext uri="{FF2B5EF4-FFF2-40B4-BE49-F238E27FC236}">
                <a16:creationId xmlns:a16="http://schemas.microsoft.com/office/drawing/2014/main" id="{7C3B87E6-5C67-4B43-B8AF-5CC57CC32E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7989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ch 47">
            <a:extLst>
              <a:ext uri="{FF2B5EF4-FFF2-40B4-BE49-F238E27FC236}">
                <a16:creationId xmlns:a16="http://schemas.microsoft.com/office/drawing/2014/main" id="{1B30C24D-85DB-4041-80F9-970F811DDD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1744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ch 48">
            <a:extLst>
              <a:ext uri="{FF2B5EF4-FFF2-40B4-BE49-F238E27FC236}">
                <a16:creationId xmlns:a16="http://schemas.microsoft.com/office/drawing/2014/main" id="{1D2E81D7-CBDD-4570-A4FA-A1C81E690B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5376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ch 04">
            <a:extLst>
              <a:ext uri="{FF2B5EF4-FFF2-40B4-BE49-F238E27FC236}">
                <a16:creationId xmlns:a16="http://schemas.microsoft.com/office/drawing/2014/main" id="{4C9133CC-D30E-4B37-B6FA-15513B2995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1799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ch 49">
            <a:extLst>
              <a:ext uri="{FF2B5EF4-FFF2-40B4-BE49-F238E27FC236}">
                <a16:creationId xmlns:a16="http://schemas.microsoft.com/office/drawing/2014/main" id="{3AAC8065-92E6-42E1-8DE4-9F971972D5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4647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ch 50">
            <a:extLst>
              <a:ext uri="{FF2B5EF4-FFF2-40B4-BE49-F238E27FC236}">
                <a16:creationId xmlns:a16="http://schemas.microsoft.com/office/drawing/2014/main" id="{653EF8C7-ADC7-4825-865C-CEAA9C8083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5790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ch 51">
            <a:extLst>
              <a:ext uri="{FF2B5EF4-FFF2-40B4-BE49-F238E27FC236}">
                <a16:creationId xmlns:a16="http://schemas.microsoft.com/office/drawing/2014/main" id="{EC7C674C-9CF4-44B9-97AE-E44E2A0786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2745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ch 52">
            <a:extLst>
              <a:ext uri="{FF2B5EF4-FFF2-40B4-BE49-F238E27FC236}">
                <a16:creationId xmlns:a16="http://schemas.microsoft.com/office/drawing/2014/main" id="{6450B1CE-A952-404C-9255-A6BA4C14D2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7783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ch 53">
            <a:extLst>
              <a:ext uri="{FF2B5EF4-FFF2-40B4-BE49-F238E27FC236}">
                <a16:creationId xmlns:a16="http://schemas.microsoft.com/office/drawing/2014/main" id="{B20EB466-F4F2-4A50-B830-6D21A480E7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94496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ch 54">
            <a:extLst>
              <a:ext uri="{FF2B5EF4-FFF2-40B4-BE49-F238E27FC236}">
                <a16:creationId xmlns:a16="http://schemas.microsoft.com/office/drawing/2014/main" id="{611B7D44-663D-4016-AD22-CE3E95215F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4569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ch 55">
            <a:extLst>
              <a:ext uri="{FF2B5EF4-FFF2-40B4-BE49-F238E27FC236}">
                <a16:creationId xmlns:a16="http://schemas.microsoft.com/office/drawing/2014/main" id="{F8276E13-CEDB-42C4-A770-14C52C3586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5400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ch 56">
            <a:extLst>
              <a:ext uri="{FF2B5EF4-FFF2-40B4-BE49-F238E27FC236}">
                <a16:creationId xmlns:a16="http://schemas.microsoft.com/office/drawing/2014/main" id="{C422D7DB-D509-4A46-A1E3-9112F84E9B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2870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ch 57">
            <a:extLst>
              <a:ext uri="{FF2B5EF4-FFF2-40B4-BE49-F238E27FC236}">
                <a16:creationId xmlns:a16="http://schemas.microsoft.com/office/drawing/2014/main" id="{07ADB3A9-68F0-4F73-8CCE-A1B1D608D1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90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ch 58">
            <a:extLst>
              <a:ext uri="{FF2B5EF4-FFF2-40B4-BE49-F238E27FC236}">
                <a16:creationId xmlns:a16="http://schemas.microsoft.com/office/drawing/2014/main" id="{0353D7D4-566D-4A3D-B23C-FDC75D0E3B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692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ch 05">
            <a:extLst>
              <a:ext uri="{FF2B5EF4-FFF2-40B4-BE49-F238E27FC236}">
                <a16:creationId xmlns:a16="http://schemas.microsoft.com/office/drawing/2014/main" id="{4AF9D61F-090B-48CD-8902-7CD443AD4D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1644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ch 59">
            <a:extLst>
              <a:ext uri="{FF2B5EF4-FFF2-40B4-BE49-F238E27FC236}">
                <a16:creationId xmlns:a16="http://schemas.microsoft.com/office/drawing/2014/main" id="{B2CC9AB2-8E79-4536-9324-45D8FB3A75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03041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ch 60">
            <a:extLst>
              <a:ext uri="{FF2B5EF4-FFF2-40B4-BE49-F238E27FC236}">
                <a16:creationId xmlns:a16="http://schemas.microsoft.com/office/drawing/2014/main" id="{CF5C266E-58C8-49C1-B49C-F5CD68CA54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36669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ch 61">
            <a:extLst>
              <a:ext uri="{FF2B5EF4-FFF2-40B4-BE49-F238E27FC236}">
                <a16:creationId xmlns:a16="http://schemas.microsoft.com/office/drawing/2014/main" id="{BC445E60-C058-4A37-B57A-C20A1E7CC3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49021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a cave&#10;&#10;Description automatically generated with medium confidence">
            <a:extLst>
              <a:ext uri="{FF2B5EF4-FFF2-40B4-BE49-F238E27FC236}">
                <a16:creationId xmlns:a16="http://schemas.microsoft.com/office/drawing/2014/main" id="{E332524C-1046-441C-A6F7-06AEC9B52A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681" y="18942"/>
            <a:ext cx="4592320" cy="685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06704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nature, cave, valley, canyon&#10;&#10;Description automatically generated">
            <a:extLst>
              <a:ext uri="{FF2B5EF4-FFF2-40B4-BE49-F238E27FC236}">
                <a16:creationId xmlns:a16="http://schemas.microsoft.com/office/drawing/2014/main" id="{74ADE1B4-5FB2-4EF0-B647-93AD2DDB7B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521" y="12228"/>
            <a:ext cx="4622800" cy="684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40055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nature, cave&#10;&#10;Description automatically generated">
            <a:extLst>
              <a:ext uri="{FF2B5EF4-FFF2-40B4-BE49-F238E27FC236}">
                <a16:creationId xmlns:a16="http://schemas.microsoft.com/office/drawing/2014/main" id="{057777D1-0992-4648-A15E-EDD100E94E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5" y="0"/>
            <a:ext cx="10229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1184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ch 76">
            <a:extLst>
              <a:ext uri="{FF2B5EF4-FFF2-40B4-BE49-F238E27FC236}">
                <a16:creationId xmlns:a16="http://schemas.microsoft.com/office/drawing/2014/main" id="{DCD6AE2B-E4F3-4B49-9B59-4C0CFBEC96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84332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ch 77">
            <a:extLst>
              <a:ext uri="{FF2B5EF4-FFF2-40B4-BE49-F238E27FC236}">
                <a16:creationId xmlns:a16="http://schemas.microsoft.com/office/drawing/2014/main" id="{F359C3D4-EEDE-4D8B-AC47-237DF2C200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07901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ch 78">
            <a:extLst>
              <a:ext uri="{FF2B5EF4-FFF2-40B4-BE49-F238E27FC236}">
                <a16:creationId xmlns:a16="http://schemas.microsoft.com/office/drawing/2014/main" id="{7F5CF431-593C-4121-A6FF-15A4616764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72096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ch 79">
            <a:extLst>
              <a:ext uri="{FF2B5EF4-FFF2-40B4-BE49-F238E27FC236}">
                <a16:creationId xmlns:a16="http://schemas.microsoft.com/office/drawing/2014/main" id="{CDC27DAF-476C-47E4-A791-6BA4D2ABD0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517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ch 06">
            <a:extLst>
              <a:ext uri="{FF2B5EF4-FFF2-40B4-BE49-F238E27FC236}">
                <a16:creationId xmlns:a16="http://schemas.microsoft.com/office/drawing/2014/main" id="{034E0182-C4FD-4418-898A-7F7944B724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39957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ch 80">
            <a:extLst>
              <a:ext uri="{FF2B5EF4-FFF2-40B4-BE49-F238E27FC236}">
                <a16:creationId xmlns:a16="http://schemas.microsoft.com/office/drawing/2014/main" id="{D29BA77D-FD63-4600-A66D-8643105AE9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5579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ch 64">
            <a:extLst>
              <a:ext uri="{FF2B5EF4-FFF2-40B4-BE49-F238E27FC236}">
                <a16:creationId xmlns:a16="http://schemas.microsoft.com/office/drawing/2014/main" id="{694EEFED-46BE-470D-8491-0110F5A1B7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43993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ch 63">
            <a:extLst>
              <a:ext uri="{FF2B5EF4-FFF2-40B4-BE49-F238E27FC236}">
                <a16:creationId xmlns:a16="http://schemas.microsoft.com/office/drawing/2014/main" id="{EB64473B-2879-4AEC-8E7A-7146F68B52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03995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ch 62">
            <a:extLst>
              <a:ext uri="{FF2B5EF4-FFF2-40B4-BE49-F238E27FC236}">
                <a16:creationId xmlns:a16="http://schemas.microsoft.com/office/drawing/2014/main" id="{25A1DAB9-B5D4-4684-B2A6-E2308D5BE4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71145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ch 72">
            <a:extLst>
              <a:ext uri="{FF2B5EF4-FFF2-40B4-BE49-F238E27FC236}">
                <a16:creationId xmlns:a16="http://schemas.microsoft.com/office/drawing/2014/main" id="{9F021008-CF5B-4392-B99F-A4C3422459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13389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ch 71">
            <a:extLst>
              <a:ext uri="{FF2B5EF4-FFF2-40B4-BE49-F238E27FC236}">
                <a16:creationId xmlns:a16="http://schemas.microsoft.com/office/drawing/2014/main" id="{76115C5D-30B6-4953-81C5-324CA01D71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81534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ch 70">
            <a:extLst>
              <a:ext uri="{FF2B5EF4-FFF2-40B4-BE49-F238E27FC236}">
                <a16:creationId xmlns:a16="http://schemas.microsoft.com/office/drawing/2014/main" id="{7D9017A7-4B31-4DE1-ABD8-11DBA1D301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01458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ch 69">
            <a:extLst>
              <a:ext uri="{FF2B5EF4-FFF2-40B4-BE49-F238E27FC236}">
                <a16:creationId xmlns:a16="http://schemas.microsoft.com/office/drawing/2014/main" id="{CABBBDEA-1FCE-4A95-889C-E92312D4F7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53886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ch 68">
            <a:extLst>
              <a:ext uri="{FF2B5EF4-FFF2-40B4-BE49-F238E27FC236}">
                <a16:creationId xmlns:a16="http://schemas.microsoft.com/office/drawing/2014/main" id="{96682B26-329B-4DC5-A74B-E0FF7B4078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58499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ch 67">
            <a:extLst>
              <a:ext uri="{FF2B5EF4-FFF2-40B4-BE49-F238E27FC236}">
                <a16:creationId xmlns:a16="http://schemas.microsoft.com/office/drawing/2014/main" id="{8358E7E0-573F-4403-BB02-4FDC74F685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970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ch 07">
            <a:extLst>
              <a:ext uri="{FF2B5EF4-FFF2-40B4-BE49-F238E27FC236}">
                <a16:creationId xmlns:a16="http://schemas.microsoft.com/office/drawing/2014/main" id="{7D3F467D-525F-4A57-9592-2AC2B2CCFB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29477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ch 66">
            <a:extLst>
              <a:ext uri="{FF2B5EF4-FFF2-40B4-BE49-F238E27FC236}">
                <a16:creationId xmlns:a16="http://schemas.microsoft.com/office/drawing/2014/main" id="{AA399394-44A8-44F3-852D-7DA084C63B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22233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ch 65">
            <a:extLst>
              <a:ext uri="{FF2B5EF4-FFF2-40B4-BE49-F238E27FC236}">
                <a16:creationId xmlns:a16="http://schemas.microsoft.com/office/drawing/2014/main" id="{7E94A0EA-D205-475D-A93E-CDD6427333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31149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EF54DCC-E445-427A-BB3C-256AE9A2923E}"/>
              </a:ext>
            </a:extLst>
          </p:cNvPr>
          <p:cNvSpPr/>
          <p:nvPr/>
        </p:nvSpPr>
        <p:spPr>
          <a:xfrm>
            <a:off x="2332216" y="2621894"/>
            <a:ext cx="752756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pperplate Gothic Bold" panose="020E0705020206020404" pitchFamily="34" charset="0"/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22828923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ch 08">
            <a:extLst>
              <a:ext uri="{FF2B5EF4-FFF2-40B4-BE49-F238E27FC236}">
                <a16:creationId xmlns:a16="http://schemas.microsoft.com/office/drawing/2014/main" id="{338EA282-8DC2-450A-9C8B-E75EFD59B8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0747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1672</Words>
  <Application>Microsoft Office PowerPoint</Application>
  <PresentationFormat>Widescreen</PresentationFormat>
  <Paragraphs>171</Paragraphs>
  <Slides>82</Slides>
  <Notes>82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8" baseType="lpstr">
      <vt:lpstr>Arial</vt:lpstr>
      <vt:lpstr>Calibri</vt:lpstr>
      <vt:lpstr>Calibri Light</vt:lpstr>
      <vt:lpstr>Copperplate Gothic 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David Socky</dc:creator>
  <cp:lastModifiedBy>David Socky</cp:lastModifiedBy>
  <cp:revision>25</cp:revision>
  <dcterms:created xsi:type="dcterms:W3CDTF">2021-01-16T03:38:53Z</dcterms:created>
  <dcterms:modified xsi:type="dcterms:W3CDTF">2021-01-16T16:20:16Z</dcterms:modified>
</cp:coreProperties>
</file>